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16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8719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919082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84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9435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Google Shape;58;g24d394fdec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94" name="Google Shape;59;g24d394fdec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32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Google Shape;65;g24d394fdec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599" name="Google Shape;66;g24d394fdec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909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Google Shape;91;g24d394fdec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20" name="Google Shape;92;g24d394fdec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438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Google Shape;111;g24d394fdec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35" name="Google Shape;112;g24d394fdec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27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Google Shape;118;g24d394fdec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640" name="Google Shape;119;g24d394fdec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7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48695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48696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48705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8706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45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86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10486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0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104860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0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72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104867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66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67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6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104866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7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88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8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90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9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104869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9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104868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104864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6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77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78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7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104868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48701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50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51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65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10486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5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10486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61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6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104866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70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870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711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8712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8713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</a:lvl9pPr>
          </a:lstStyle>
          <a:p>
            <a:endParaRPr/>
          </a:p>
        </p:txBody>
      </p:sp>
      <p:sp>
        <p:nvSpPr>
          <p:cNvPr id="1048715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48698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48699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48717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586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8587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48588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</a:lvl9pPr>
          </a:lstStyle>
          <a:p>
            <a:endParaRPr/>
          </a:p>
        </p:txBody>
      </p:sp>
      <p:sp>
        <p:nvSpPr>
          <p:cNvPr id="1048589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lvl1pPr>
          </a:lstStyle>
          <a:p>
            <a:endParaRPr/>
          </a:p>
        </p:txBody>
      </p:sp>
      <p:sp>
        <p:nvSpPr>
          <p:cNvPr id="104870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</a:lvl1pPr>
            <a:lvl2pPr lvl="1">
              <a:buNone/>
            </a:lvl2pPr>
            <a:lvl3pPr lvl="2">
              <a:buNone/>
            </a:lvl3pPr>
            <a:lvl4pPr lvl="3">
              <a:buNone/>
            </a:lvl4pPr>
            <a:lvl5pPr lvl="4">
              <a:buNone/>
            </a:lvl5pPr>
            <a:lvl6pPr lvl="5">
              <a:buNone/>
            </a:lvl6pPr>
            <a:lvl7pPr lvl="6">
              <a:buNone/>
            </a:lvl7pPr>
            <a:lvl8pPr lvl="7">
              <a:buNone/>
            </a:lvl8pPr>
            <a:lvl9pPr lvl="8">
              <a:buNone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857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857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01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02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104860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4860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Google Shape;54;p13"/>
          <p:cNvSpPr txBox="1"/>
          <p:nvPr/>
        </p:nvSpPr>
        <p:spPr>
          <a:xfrm>
            <a:off x="1307250" y="404150"/>
            <a:ext cx="7165200" cy="1198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0000"/>
                </a:solidFill>
                <a:highlight>
                  <a:srgbClr val="F4CCCC"/>
                </a:highlight>
                <a:latin typeface="Verdana"/>
                <a:ea typeface="Verdana"/>
                <a:cs typeface="Verdana"/>
                <a:sym typeface="Verdana"/>
              </a:rPr>
              <a:t>AIRFRAME PROGRES REPORT</a:t>
            </a:r>
            <a:endParaRPr sz="3200" b="1">
              <a:solidFill>
                <a:srgbClr val="FF0000"/>
              </a:solidFill>
              <a:highlight>
                <a:srgbClr val="F4CCCC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0000"/>
                </a:solidFill>
                <a:highlight>
                  <a:srgbClr val="F4CCCC"/>
                </a:highlight>
                <a:latin typeface="Verdana"/>
                <a:ea typeface="Verdana"/>
                <a:cs typeface="Verdana"/>
                <a:sym typeface="Verdana"/>
              </a:rPr>
              <a:t>WEEK 4</a:t>
            </a:r>
            <a:endParaRPr sz="3300" b="1">
              <a:solidFill>
                <a:srgbClr val="FF0000"/>
              </a:solidFill>
              <a:highlight>
                <a:srgbClr val="F4CCCC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48581" name="Google Shape;55;p13"/>
          <p:cNvSpPr txBox="1"/>
          <p:nvPr/>
        </p:nvSpPr>
        <p:spPr>
          <a:xfrm>
            <a:off x="2284692" y="4382550"/>
            <a:ext cx="426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>
                <a:solidFill>
                  <a:schemeClr val="dk1"/>
                </a:solidFill>
                <a:highlight>
                  <a:srgbClr val="CC4125"/>
                </a:highlight>
              </a:rPr>
              <a:t>06-02-2023</a:t>
            </a:r>
            <a:endParaRPr sz="2400" b="1" u="sng">
              <a:solidFill>
                <a:schemeClr val="dk1"/>
              </a:solidFill>
              <a:highlight>
                <a:srgbClr val="CC4125"/>
              </a:highlight>
            </a:endParaRPr>
          </a:p>
        </p:txBody>
      </p:sp>
      <p:sp>
        <p:nvSpPr>
          <p:cNvPr id="1048582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27" name="Rectangle 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59" name="Picture 4" descr="A picture containing grass, outdoor, tree, child  Description automatically generated"/>
          <p:cNvPicPr>
            <a:picLocks noChangeAspect="1"/>
          </p:cNvPicPr>
          <p:nvPr/>
        </p:nvPicPr>
        <p:blipFill rotWithShape="1">
          <a:blip r:embed="rId2"/>
          <a:srcRect t="6015" r="2" b="16769"/>
          <a:stretch>
            <a:fillRect/>
          </a:stretch>
        </p:blipFill>
        <p:spPr>
          <a:xfrm>
            <a:off x="20" y="10"/>
            <a:ext cx="3147352" cy="5143490"/>
          </a:xfrm>
          <a:prstGeom prst="rect">
            <a:avLst/>
          </a:prstGeom>
          <a:effectLst/>
        </p:spPr>
      </p:pic>
      <p:sp>
        <p:nvSpPr>
          <p:cNvPr id="1048628" name="Content Placeholder 2"/>
          <p:cNvSpPr>
            <a:spLocks noGrp="1"/>
          </p:cNvSpPr>
          <p:nvPr>
            <p:ph idx="1"/>
          </p:nvPr>
        </p:nvSpPr>
        <p:spPr>
          <a:xfrm>
            <a:off x="3415300" y="1807372"/>
            <a:ext cx="5098904" cy="2778913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FF0000"/>
                </a:solidFill>
                <a:cs typeface="Calibri"/>
              </a:rPr>
              <a:t>LAUNCH PAD</a:t>
            </a:r>
          </a:p>
          <a:p>
            <a:pPr marL="342900" indent="-342900" algn="ctr"/>
            <a:r>
              <a:rPr lang="en-US" sz="2000" dirty="0">
                <a:cs typeface="Calibri"/>
              </a:rPr>
              <a:t>polishing and painting of the launch pad</a:t>
            </a:r>
            <a:endParaRPr lang="en-US" dirty="0"/>
          </a:p>
          <a:p>
            <a:pPr algn="ctr"/>
            <a:endParaRPr lang="en-US" sz="2000" dirty="0">
              <a:cs typeface="Calibri"/>
            </a:endParaRPr>
          </a:p>
          <a:p>
            <a:endParaRPr lang="en-US" sz="1500">
              <a:cs typeface="Calibri"/>
            </a:endParaRPr>
          </a:p>
          <a:p>
            <a:endParaRPr lang="en-US" sz="1500"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29" name="Rectangle 4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60" name="Picture 5" descr="A picture containing tree, outdoor, person, grass  Description automatically generated"/>
          <p:cNvPicPr>
            <a:picLocks noChangeAspect="1"/>
          </p:cNvPicPr>
          <p:nvPr/>
        </p:nvPicPr>
        <p:blipFill rotWithShape="1">
          <a:blip r:embed="rId2"/>
          <a:srcRect t="10139" r="-3" b="5696"/>
          <a:stretch>
            <a:fillRect/>
          </a:stretch>
        </p:blipFill>
        <p:spPr>
          <a:xfrm>
            <a:off x="20" y="10"/>
            <a:ext cx="3147352" cy="5143490"/>
          </a:xfrm>
          <a:prstGeom prst="rect">
            <a:avLst/>
          </a:prstGeom>
          <a:effectLst/>
        </p:spPr>
      </p:pic>
      <p:sp>
        <p:nvSpPr>
          <p:cNvPr id="1048630" name="Content Placeholder 2"/>
          <p:cNvSpPr>
            <a:spLocks noGrp="1"/>
          </p:cNvSpPr>
          <p:nvPr>
            <p:ph idx="1"/>
          </p:nvPr>
        </p:nvSpPr>
        <p:spPr>
          <a:xfrm>
            <a:off x="3415300" y="1807372"/>
            <a:ext cx="5098904" cy="2778913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342900" indent="-342900" algn="ctr"/>
            <a:r>
              <a:rPr lang="en-US" sz="2000" dirty="0">
                <a:cs typeface="Calibri"/>
              </a:rPr>
              <a:t>Launch pad with rocket attached to the rail</a:t>
            </a:r>
          </a:p>
          <a:p>
            <a:endParaRPr lang="en-US" sz="1500">
              <a:cs typeface="Calibri"/>
            </a:endParaRPr>
          </a:p>
          <a:p>
            <a:endParaRPr lang="en-US" sz="1500">
              <a:cs typeface="Calibri"/>
            </a:endParaRPr>
          </a:p>
          <a:p>
            <a:endParaRPr lang="en-US" sz="1500"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CCC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Google Shape;11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1048632" name="Google Shape;115;p22"/>
          <p:cNvSpPr txBox="1">
            <a:spLocks noGrp="1"/>
          </p:cNvSpPr>
          <p:nvPr>
            <p:ph type="title"/>
          </p:nvPr>
        </p:nvSpPr>
        <p:spPr>
          <a:xfrm>
            <a:off x="27815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</a:rPr>
              <a:t>NEXT WEEK’S OBJECTIVES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48633" name="Google Shape;116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dirty="0">
                <a:solidFill>
                  <a:schemeClr val="dk1"/>
                </a:solidFill>
              </a:rPr>
              <a:t>Fin Attachment on the airframe</a:t>
            </a:r>
          </a:p>
          <a:p>
            <a:pPr indent="-349250">
              <a:lnSpc>
                <a:spcPct val="150000"/>
              </a:lnSpc>
              <a:buClr>
                <a:schemeClr val="dk1"/>
              </a:buClr>
              <a:buSzPts val="1900"/>
            </a:pPr>
            <a:r>
              <a:rPr lang="en" sz="1900" dirty="0">
                <a:solidFill>
                  <a:schemeClr val="dk1"/>
                </a:solidFill>
              </a:rPr>
              <a:t> Motor Mount design and fabrication </a:t>
            </a: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dirty="0">
                <a:solidFill>
                  <a:schemeClr val="dk1"/>
                </a:solidFill>
              </a:rPr>
              <a:t>Rocket Bend Test</a:t>
            </a:r>
            <a:endParaRPr sz="1900" dirty="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dirty="0">
                <a:solidFill>
                  <a:schemeClr val="dk1"/>
                </a:solidFill>
              </a:rPr>
              <a:t>Polishing and painting</a:t>
            </a:r>
            <a:endParaRPr sz="1900" dirty="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dirty="0">
                <a:solidFill>
                  <a:schemeClr val="dk1"/>
                </a:solidFill>
              </a:rPr>
              <a:t>Completion of Parachute Test</a:t>
            </a:r>
            <a:endParaRPr sz="19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CCC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Google Shape;121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1048637" name="Google Shape;122;p23"/>
          <p:cNvSpPr txBox="1">
            <a:spLocks noGrp="1"/>
          </p:cNvSpPr>
          <p:nvPr>
            <p:ph type="title" idx="4294967295"/>
          </p:nvPr>
        </p:nvSpPr>
        <p:spPr>
          <a:xfrm>
            <a:off x="3555450" y="1927775"/>
            <a:ext cx="20331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rgbClr val="FF0000"/>
                </a:solidFill>
              </a:rPr>
              <a:t>Q/A</a:t>
            </a:r>
            <a:endParaRPr sz="4500" b="1">
              <a:solidFill>
                <a:srgbClr val="FF0000"/>
              </a:solidFill>
            </a:endParaRPr>
          </a:p>
        </p:txBody>
      </p:sp>
      <p:sp>
        <p:nvSpPr>
          <p:cNvPr id="1048638" name="Google Shape;123;p23"/>
          <p:cNvSpPr txBox="1">
            <a:spLocks noGrp="1"/>
          </p:cNvSpPr>
          <p:nvPr>
            <p:ph type="body" idx="4294967295"/>
          </p:nvPr>
        </p:nvSpPr>
        <p:spPr>
          <a:xfrm>
            <a:off x="2653500" y="3490000"/>
            <a:ext cx="3837000" cy="8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THANK YOU!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CCC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Google Shape;61;p14"/>
          <p:cNvSpPr txBox="1">
            <a:spLocks noGrp="1"/>
          </p:cNvSpPr>
          <p:nvPr>
            <p:ph type="title"/>
          </p:nvPr>
        </p:nvSpPr>
        <p:spPr>
          <a:xfrm>
            <a:off x="265500" y="13207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0000"/>
                </a:solidFill>
              </a:rPr>
              <a:t>OVERVIEW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048591" name="Google Shape;62;p14"/>
          <p:cNvSpPr txBox="1">
            <a:spLocks noGrp="1"/>
          </p:cNvSpPr>
          <p:nvPr>
            <p:ph type="body" idx="2"/>
          </p:nvPr>
        </p:nvSpPr>
        <p:spPr>
          <a:xfrm>
            <a:off x="4901600" y="724200"/>
            <a:ext cx="4103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en" sz="2400" dirty="0">
                <a:solidFill>
                  <a:schemeClr val="dk1"/>
                </a:solidFill>
              </a:rPr>
              <a:t>Parachute Testing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en" sz="2400" dirty="0">
                <a:solidFill>
                  <a:schemeClr val="dk1"/>
                </a:solidFill>
              </a:rPr>
              <a:t>Fin Fabrication</a:t>
            </a:r>
            <a:endParaRPr sz="2400" dirty="0">
              <a:solidFill>
                <a:schemeClr val="dk1"/>
              </a:solidFill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❖"/>
            </a:pPr>
            <a:r>
              <a:rPr lang="en" sz="2400" dirty="0">
                <a:solidFill>
                  <a:schemeClr val="dk1"/>
                </a:solidFill>
              </a:rPr>
              <a:t>Complete airframe model</a:t>
            </a:r>
            <a:endParaRPr sz="2500" dirty="0">
              <a:solidFill>
                <a:schemeClr val="dk1"/>
              </a:solidFill>
            </a:endParaRPr>
          </a:p>
        </p:txBody>
      </p:sp>
      <p:sp>
        <p:nvSpPr>
          <p:cNvPr id="1048592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Google Shape;68;p15"/>
          <p:cNvSpPr txBox="1"/>
          <p:nvPr/>
        </p:nvSpPr>
        <p:spPr>
          <a:xfrm>
            <a:off x="2462850" y="454675"/>
            <a:ext cx="4218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PARACHUTE TESTING</a:t>
            </a:r>
            <a:endParaRPr sz="2400" b="1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48596" name="Google Shape;69;p15"/>
          <p:cNvSpPr txBox="1"/>
          <p:nvPr/>
        </p:nvSpPr>
        <p:spPr>
          <a:xfrm>
            <a:off x="618850" y="1187200"/>
            <a:ext cx="7514700" cy="1630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Tests were conducted with the actual parachute.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Weight loads used were 7.8 kgs, 3.3 kgs (Stones wrapped in a bag)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Tests with the 7.8 kgs had the parachute not deploying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Tests with the 3.3 kgs successfully deployed but didn't the height was not enough</a:t>
            </a:r>
            <a:endParaRPr sz="1500" dirty="0"/>
          </a:p>
          <a:p>
            <a:pPr marL="457200" indent="-323850">
              <a:buSzPts val="1500"/>
              <a:buChar char="●"/>
            </a:pPr>
            <a:r>
              <a:rPr lang="en" sz="1500"/>
              <a:t>Resolved to scale down the parachute size  1 m diameter (Under fabrication)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Testing kicked off successfully but was later hindered by rough weather conditions</a:t>
            </a: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1048597" name="Google Shape;7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10" name="Rectangle 6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11" name="Freeform: Shape 6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6652260" cy="575983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48612" name="Freeform: Shape 6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214314" y="4520743"/>
            <a:ext cx="5929686" cy="622757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289361 w 6884912"/>
              <a:gd name="connsiteY80" fmla="*/ 196642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375773 w 6884912"/>
              <a:gd name="connsiteY91" fmla="*/ 199913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141123 w 6884912"/>
              <a:gd name="connsiteY100" fmla="*/ 159923 h 1161397"/>
              <a:gd name="connsiteX101" fmla="*/ 6290640 w 6884912"/>
              <a:gd name="connsiteY101" fmla="*/ 167441 h 1161397"/>
              <a:gd name="connsiteX102" fmla="*/ 6322806 w 6884912"/>
              <a:gd name="connsiteY102" fmla="*/ 213293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830398 w 6884912"/>
              <a:gd name="connsiteY67" fmla="*/ 188383 h 1161397"/>
              <a:gd name="connsiteX68" fmla="*/ 3834360 w 6884912"/>
              <a:gd name="connsiteY68" fmla="*/ 188992 h 1161397"/>
              <a:gd name="connsiteX69" fmla="*/ 3843715 w 6884912"/>
              <a:gd name="connsiteY69" fmla="*/ 188752 h 1161397"/>
              <a:gd name="connsiteX70" fmla="*/ 3842609 w 6884912"/>
              <a:gd name="connsiteY70" fmla="*/ 197386 h 1161397"/>
              <a:gd name="connsiteX71" fmla="*/ 3853961 w 6884912"/>
              <a:gd name="connsiteY71" fmla="*/ 213380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289361 w 6884912"/>
              <a:gd name="connsiteY79" fmla="*/ 196642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375773 w 6884912"/>
              <a:gd name="connsiteY90" fmla="*/ 199913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141123 w 6884912"/>
              <a:gd name="connsiteY99" fmla="*/ 159923 h 1161397"/>
              <a:gd name="connsiteX100" fmla="*/ 6290640 w 6884912"/>
              <a:gd name="connsiteY100" fmla="*/ 167441 h 1161397"/>
              <a:gd name="connsiteX101" fmla="*/ 6322806 w 6884912"/>
              <a:gd name="connsiteY101" fmla="*/ 213293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51408 w 6884912"/>
              <a:gd name="connsiteY11" fmla="*/ 984938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26340 w 6884912"/>
              <a:gd name="connsiteY38" fmla="*/ 638496 h 1161397"/>
              <a:gd name="connsiteX39" fmla="*/ 1731986 w 6884912"/>
              <a:gd name="connsiteY39" fmla="*/ 589682 h 1161397"/>
              <a:gd name="connsiteX40" fmla="*/ 1927935 w 6884912"/>
              <a:gd name="connsiteY40" fmla="*/ 628540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830398 w 6884912"/>
              <a:gd name="connsiteY66" fmla="*/ 188383 h 1161397"/>
              <a:gd name="connsiteX67" fmla="*/ 3834360 w 6884912"/>
              <a:gd name="connsiteY67" fmla="*/ 188992 h 1161397"/>
              <a:gd name="connsiteX68" fmla="*/ 3843715 w 6884912"/>
              <a:gd name="connsiteY68" fmla="*/ 188752 h 1161397"/>
              <a:gd name="connsiteX69" fmla="*/ 3842609 w 6884912"/>
              <a:gd name="connsiteY69" fmla="*/ 197386 h 1161397"/>
              <a:gd name="connsiteX70" fmla="*/ 3853961 w 6884912"/>
              <a:gd name="connsiteY70" fmla="*/ 213380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289361 w 6884912"/>
              <a:gd name="connsiteY78" fmla="*/ 196642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375773 w 6884912"/>
              <a:gd name="connsiteY89" fmla="*/ 199913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141123 w 6884912"/>
              <a:gd name="connsiteY98" fmla="*/ 159923 h 1161397"/>
              <a:gd name="connsiteX99" fmla="*/ 6290640 w 6884912"/>
              <a:gd name="connsiteY99" fmla="*/ 167441 h 1161397"/>
              <a:gd name="connsiteX100" fmla="*/ 6322806 w 6884912"/>
              <a:gd name="connsiteY100" fmla="*/ 213293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12111 w 6884912"/>
              <a:gd name="connsiteY7" fmla="*/ 1085599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51408 w 6884912"/>
              <a:gd name="connsiteY10" fmla="*/ 984938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26340 w 6884912"/>
              <a:gd name="connsiteY37" fmla="*/ 638496 h 1161397"/>
              <a:gd name="connsiteX38" fmla="*/ 1731986 w 6884912"/>
              <a:gd name="connsiteY38" fmla="*/ 589682 h 1161397"/>
              <a:gd name="connsiteX39" fmla="*/ 1927935 w 6884912"/>
              <a:gd name="connsiteY39" fmla="*/ 628540 h 1161397"/>
              <a:gd name="connsiteX40" fmla="*/ 2039075 w 6884912"/>
              <a:gd name="connsiteY40" fmla="*/ 599964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561265 w 6884912"/>
              <a:gd name="connsiteY49" fmla="*/ 450623 h 1161397"/>
              <a:gd name="connsiteX50" fmla="*/ 2594349 w 6884912"/>
              <a:gd name="connsiteY50" fmla="*/ 443884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830398 w 6884912"/>
              <a:gd name="connsiteY65" fmla="*/ 188383 h 1161397"/>
              <a:gd name="connsiteX66" fmla="*/ 3834360 w 6884912"/>
              <a:gd name="connsiteY66" fmla="*/ 188992 h 1161397"/>
              <a:gd name="connsiteX67" fmla="*/ 3843715 w 6884912"/>
              <a:gd name="connsiteY67" fmla="*/ 188752 h 1161397"/>
              <a:gd name="connsiteX68" fmla="*/ 3842609 w 6884912"/>
              <a:gd name="connsiteY68" fmla="*/ 197386 h 1161397"/>
              <a:gd name="connsiteX69" fmla="*/ 3853961 w 6884912"/>
              <a:gd name="connsiteY69" fmla="*/ 213380 h 1161397"/>
              <a:gd name="connsiteX70" fmla="*/ 3907640 w 6884912"/>
              <a:gd name="connsiteY70" fmla="*/ 207568 h 1161397"/>
              <a:gd name="connsiteX71" fmla="*/ 3910449 w 6884912"/>
              <a:gd name="connsiteY71" fmla="*/ 197808 h 1161397"/>
              <a:gd name="connsiteX72" fmla="*/ 3917197 w 6884912"/>
              <a:gd name="connsiteY72" fmla="*/ 196121 h 1161397"/>
              <a:gd name="connsiteX73" fmla="*/ 3922400 w 6884912"/>
              <a:gd name="connsiteY73" fmla="*/ 205056 h 1161397"/>
              <a:gd name="connsiteX74" fmla="*/ 4013061 w 6884912"/>
              <a:gd name="connsiteY74" fmla="*/ 224874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289361 w 6884912"/>
              <a:gd name="connsiteY77" fmla="*/ 196642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375773 w 6884912"/>
              <a:gd name="connsiteY88" fmla="*/ 199913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141123 w 6884912"/>
              <a:gd name="connsiteY97" fmla="*/ 159923 h 1161397"/>
              <a:gd name="connsiteX98" fmla="*/ 6290640 w 6884912"/>
              <a:gd name="connsiteY98" fmla="*/ 167441 h 1161397"/>
              <a:gd name="connsiteX99" fmla="*/ 6322806 w 6884912"/>
              <a:gd name="connsiteY99" fmla="*/ 213293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567875 w 6884912"/>
              <a:gd name="connsiteY7" fmla="*/ 1051976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213420 w 6884912"/>
              <a:gd name="connsiteY6" fmla="*/ 1056868 h 1161397"/>
              <a:gd name="connsiteX7" fmla="*/ 454970 w 6884912"/>
              <a:gd name="connsiteY7" fmla="*/ 1023343 h 1161397"/>
              <a:gd name="connsiteX8" fmla="*/ 601644 w 6884912"/>
              <a:gd name="connsiteY8" fmla="*/ 1003997 h 1161397"/>
              <a:gd name="connsiteX9" fmla="*/ 651408 w 6884912"/>
              <a:gd name="connsiteY9" fmla="*/ 984938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26340 w 6884912"/>
              <a:gd name="connsiteY36" fmla="*/ 638496 h 1161397"/>
              <a:gd name="connsiteX37" fmla="*/ 1731986 w 6884912"/>
              <a:gd name="connsiteY37" fmla="*/ 589682 h 1161397"/>
              <a:gd name="connsiteX38" fmla="*/ 1927935 w 6884912"/>
              <a:gd name="connsiteY38" fmla="*/ 628540 h 1161397"/>
              <a:gd name="connsiteX39" fmla="*/ 2039075 w 6884912"/>
              <a:gd name="connsiteY39" fmla="*/ 599964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561265 w 6884912"/>
              <a:gd name="connsiteY48" fmla="*/ 450623 h 1161397"/>
              <a:gd name="connsiteX49" fmla="*/ 2594349 w 6884912"/>
              <a:gd name="connsiteY49" fmla="*/ 443884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830398 w 6884912"/>
              <a:gd name="connsiteY64" fmla="*/ 188383 h 1161397"/>
              <a:gd name="connsiteX65" fmla="*/ 3834360 w 6884912"/>
              <a:gd name="connsiteY65" fmla="*/ 188992 h 1161397"/>
              <a:gd name="connsiteX66" fmla="*/ 3843715 w 6884912"/>
              <a:gd name="connsiteY66" fmla="*/ 188752 h 1161397"/>
              <a:gd name="connsiteX67" fmla="*/ 3842609 w 6884912"/>
              <a:gd name="connsiteY67" fmla="*/ 197386 h 1161397"/>
              <a:gd name="connsiteX68" fmla="*/ 3853961 w 6884912"/>
              <a:gd name="connsiteY68" fmla="*/ 213380 h 1161397"/>
              <a:gd name="connsiteX69" fmla="*/ 3907640 w 6884912"/>
              <a:gd name="connsiteY69" fmla="*/ 207568 h 1161397"/>
              <a:gd name="connsiteX70" fmla="*/ 3910449 w 6884912"/>
              <a:gd name="connsiteY70" fmla="*/ 197808 h 1161397"/>
              <a:gd name="connsiteX71" fmla="*/ 3917197 w 6884912"/>
              <a:gd name="connsiteY71" fmla="*/ 196121 h 1161397"/>
              <a:gd name="connsiteX72" fmla="*/ 3922400 w 6884912"/>
              <a:gd name="connsiteY72" fmla="*/ 205056 h 1161397"/>
              <a:gd name="connsiteX73" fmla="*/ 4013061 w 6884912"/>
              <a:gd name="connsiteY73" fmla="*/ 224874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289361 w 6884912"/>
              <a:gd name="connsiteY76" fmla="*/ 196642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375773 w 6884912"/>
              <a:gd name="connsiteY87" fmla="*/ 199913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141123 w 6884912"/>
              <a:gd name="connsiteY96" fmla="*/ 159923 h 1161397"/>
              <a:gd name="connsiteX97" fmla="*/ 6290640 w 6884912"/>
              <a:gd name="connsiteY97" fmla="*/ 167441 h 1161397"/>
              <a:gd name="connsiteX98" fmla="*/ 6322806 w 6884912"/>
              <a:gd name="connsiteY98" fmla="*/ 213293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26340 w 6884912"/>
              <a:gd name="connsiteY35" fmla="*/ 638496 h 1161397"/>
              <a:gd name="connsiteX36" fmla="*/ 1731986 w 6884912"/>
              <a:gd name="connsiteY36" fmla="*/ 589682 h 1161397"/>
              <a:gd name="connsiteX37" fmla="*/ 1927935 w 6884912"/>
              <a:gd name="connsiteY37" fmla="*/ 628540 h 1161397"/>
              <a:gd name="connsiteX38" fmla="*/ 2039075 w 6884912"/>
              <a:gd name="connsiteY38" fmla="*/ 599964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561265 w 6884912"/>
              <a:gd name="connsiteY47" fmla="*/ 450623 h 1161397"/>
              <a:gd name="connsiteX48" fmla="*/ 2594349 w 6884912"/>
              <a:gd name="connsiteY48" fmla="*/ 443884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830398 w 6884912"/>
              <a:gd name="connsiteY63" fmla="*/ 188383 h 1161397"/>
              <a:gd name="connsiteX64" fmla="*/ 3834360 w 6884912"/>
              <a:gd name="connsiteY64" fmla="*/ 188992 h 1161397"/>
              <a:gd name="connsiteX65" fmla="*/ 3843715 w 6884912"/>
              <a:gd name="connsiteY65" fmla="*/ 188752 h 1161397"/>
              <a:gd name="connsiteX66" fmla="*/ 3842609 w 6884912"/>
              <a:gd name="connsiteY66" fmla="*/ 197386 h 1161397"/>
              <a:gd name="connsiteX67" fmla="*/ 3853961 w 6884912"/>
              <a:gd name="connsiteY67" fmla="*/ 213380 h 1161397"/>
              <a:gd name="connsiteX68" fmla="*/ 3907640 w 6884912"/>
              <a:gd name="connsiteY68" fmla="*/ 207568 h 1161397"/>
              <a:gd name="connsiteX69" fmla="*/ 3910449 w 6884912"/>
              <a:gd name="connsiteY69" fmla="*/ 197808 h 1161397"/>
              <a:gd name="connsiteX70" fmla="*/ 3917197 w 6884912"/>
              <a:gd name="connsiteY70" fmla="*/ 196121 h 1161397"/>
              <a:gd name="connsiteX71" fmla="*/ 3922400 w 6884912"/>
              <a:gd name="connsiteY71" fmla="*/ 205056 h 1161397"/>
              <a:gd name="connsiteX72" fmla="*/ 4013061 w 6884912"/>
              <a:gd name="connsiteY72" fmla="*/ 224874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289361 w 6884912"/>
              <a:gd name="connsiteY75" fmla="*/ 196642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375773 w 6884912"/>
              <a:gd name="connsiteY86" fmla="*/ 199913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141123 w 6884912"/>
              <a:gd name="connsiteY95" fmla="*/ 159923 h 1161397"/>
              <a:gd name="connsiteX96" fmla="*/ 6290640 w 6884912"/>
              <a:gd name="connsiteY96" fmla="*/ 167441 h 1161397"/>
              <a:gd name="connsiteX97" fmla="*/ 6322806 w 6884912"/>
              <a:gd name="connsiteY97" fmla="*/ 213293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601644 w 6884912"/>
              <a:gd name="connsiteY7" fmla="*/ 1003997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80081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26340 w 6884912"/>
              <a:gd name="connsiteY34" fmla="*/ 638496 h 1161397"/>
              <a:gd name="connsiteX35" fmla="*/ 1731986 w 6884912"/>
              <a:gd name="connsiteY35" fmla="*/ 589682 h 1161397"/>
              <a:gd name="connsiteX36" fmla="*/ 1927935 w 6884912"/>
              <a:gd name="connsiteY36" fmla="*/ 628540 h 1161397"/>
              <a:gd name="connsiteX37" fmla="*/ 2039075 w 6884912"/>
              <a:gd name="connsiteY37" fmla="*/ 599964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561265 w 6884912"/>
              <a:gd name="connsiteY46" fmla="*/ 450623 h 1161397"/>
              <a:gd name="connsiteX47" fmla="*/ 2594349 w 6884912"/>
              <a:gd name="connsiteY47" fmla="*/ 443884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830398 w 6884912"/>
              <a:gd name="connsiteY62" fmla="*/ 188383 h 1161397"/>
              <a:gd name="connsiteX63" fmla="*/ 3834360 w 6884912"/>
              <a:gd name="connsiteY63" fmla="*/ 188992 h 1161397"/>
              <a:gd name="connsiteX64" fmla="*/ 3843715 w 6884912"/>
              <a:gd name="connsiteY64" fmla="*/ 188752 h 1161397"/>
              <a:gd name="connsiteX65" fmla="*/ 3842609 w 6884912"/>
              <a:gd name="connsiteY65" fmla="*/ 197386 h 1161397"/>
              <a:gd name="connsiteX66" fmla="*/ 3853961 w 6884912"/>
              <a:gd name="connsiteY66" fmla="*/ 213380 h 1161397"/>
              <a:gd name="connsiteX67" fmla="*/ 3907640 w 6884912"/>
              <a:gd name="connsiteY67" fmla="*/ 207568 h 1161397"/>
              <a:gd name="connsiteX68" fmla="*/ 3910449 w 6884912"/>
              <a:gd name="connsiteY68" fmla="*/ 197808 h 1161397"/>
              <a:gd name="connsiteX69" fmla="*/ 3917197 w 6884912"/>
              <a:gd name="connsiteY69" fmla="*/ 196121 h 1161397"/>
              <a:gd name="connsiteX70" fmla="*/ 3922400 w 6884912"/>
              <a:gd name="connsiteY70" fmla="*/ 205056 h 1161397"/>
              <a:gd name="connsiteX71" fmla="*/ 4013061 w 6884912"/>
              <a:gd name="connsiteY71" fmla="*/ 224874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289361 w 6884912"/>
              <a:gd name="connsiteY74" fmla="*/ 196642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375773 w 6884912"/>
              <a:gd name="connsiteY85" fmla="*/ 199913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141123 w 6884912"/>
              <a:gd name="connsiteY94" fmla="*/ 159923 h 1161397"/>
              <a:gd name="connsiteX95" fmla="*/ 6290640 w 6884912"/>
              <a:gd name="connsiteY95" fmla="*/ 167441 h 1161397"/>
              <a:gd name="connsiteX96" fmla="*/ 6322806 w 6884912"/>
              <a:gd name="connsiteY96" fmla="*/ 213293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26340 w 6884912"/>
              <a:gd name="connsiteY33" fmla="*/ 638496 h 1161397"/>
              <a:gd name="connsiteX34" fmla="*/ 1731986 w 6884912"/>
              <a:gd name="connsiteY34" fmla="*/ 589682 h 1161397"/>
              <a:gd name="connsiteX35" fmla="*/ 1927935 w 6884912"/>
              <a:gd name="connsiteY35" fmla="*/ 628540 h 1161397"/>
              <a:gd name="connsiteX36" fmla="*/ 2039075 w 6884912"/>
              <a:gd name="connsiteY36" fmla="*/ 599964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561265 w 6884912"/>
              <a:gd name="connsiteY45" fmla="*/ 450623 h 1161397"/>
              <a:gd name="connsiteX46" fmla="*/ 2594349 w 6884912"/>
              <a:gd name="connsiteY46" fmla="*/ 443884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830398 w 6884912"/>
              <a:gd name="connsiteY61" fmla="*/ 188383 h 1161397"/>
              <a:gd name="connsiteX62" fmla="*/ 3834360 w 6884912"/>
              <a:gd name="connsiteY62" fmla="*/ 188992 h 1161397"/>
              <a:gd name="connsiteX63" fmla="*/ 3843715 w 6884912"/>
              <a:gd name="connsiteY63" fmla="*/ 188752 h 1161397"/>
              <a:gd name="connsiteX64" fmla="*/ 3842609 w 6884912"/>
              <a:gd name="connsiteY64" fmla="*/ 197386 h 1161397"/>
              <a:gd name="connsiteX65" fmla="*/ 3853961 w 6884912"/>
              <a:gd name="connsiteY65" fmla="*/ 213380 h 1161397"/>
              <a:gd name="connsiteX66" fmla="*/ 3907640 w 6884912"/>
              <a:gd name="connsiteY66" fmla="*/ 207568 h 1161397"/>
              <a:gd name="connsiteX67" fmla="*/ 3910449 w 6884912"/>
              <a:gd name="connsiteY67" fmla="*/ 197808 h 1161397"/>
              <a:gd name="connsiteX68" fmla="*/ 3917197 w 6884912"/>
              <a:gd name="connsiteY68" fmla="*/ 196121 h 1161397"/>
              <a:gd name="connsiteX69" fmla="*/ 3922400 w 6884912"/>
              <a:gd name="connsiteY69" fmla="*/ 205056 h 1161397"/>
              <a:gd name="connsiteX70" fmla="*/ 4013061 w 6884912"/>
              <a:gd name="connsiteY70" fmla="*/ 224874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289361 w 6884912"/>
              <a:gd name="connsiteY73" fmla="*/ 196642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375773 w 6884912"/>
              <a:gd name="connsiteY84" fmla="*/ 199913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141123 w 6884912"/>
              <a:gd name="connsiteY93" fmla="*/ 159923 h 1161397"/>
              <a:gd name="connsiteX94" fmla="*/ 6290640 w 6884912"/>
              <a:gd name="connsiteY94" fmla="*/ 167441 h 1161397"/>
              <a:gd name="connsiteX95" fmla="*/ 6322806 w 6884912"/>
              <a:gd name="connsiteY95" fmla="*/ 213293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66947 w 6884912"/>
              <a:gd name="connsiteY16" fmla="*/ 700762 h 1161397"/>
              <a:gd name="connsiteX17" fmla="*/ 1178135 w 6884912"/>
              <a:gd name="connsiteY17" fmla="*/ 698631 h 1161397"/>
              <a:gd name="connsiteX18" fmla="*/ 1178301 w 6884912"/>
              <a:gd name="connsiteY18" fmla="*/ 698094 h 1161397"/>
              <a:gd name="connsiteX19" fmla="*/ 1242716 w 6884912"/>
              <a:gd name="connsiteY19" fmla="*/ 698052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26340 w 6884912"/>
              <a:gd name="connsiteY32" fmla="*/ 638496 h 1161397"/>
              <a:gd name="connsiteX33" fmla="*/ 1731986 w 6884912"/>
              <a:gd name="connsiteY33" fmla="*/ 589682 h 1161397"/>
              <a:gd name="connsiteX34" fmla="*/ 1927935 w 6884912"/>
              <a:gd name="connsiteY34" fmla="*/ 628540 h 1161397"/>
              <a:gd name="connsiteX35" fmla="*/ 2039075 w 6884912"/>
              <a:gd name="connsiteY35" fmla="*/ 599964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561265 w 6884912"/>
              <a:gd name="connsiteY44" fmla="*/ 450623 h 1161397"/>
              <a:gd name="connsiteX45" fmla="*/ 2594349 w 6884912"/>
              <a:gd name="connsiteY45" fmla="*/ 443884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830398 w 6884912"/>
              <a:gd name="connsiteY60" fmla="*/ 188383 h 1161397"/>
              <a:gd name="connsiteX61" fmla="*/ 3834360 w 6884912"/>
              <a:gd name="connsiteY61" fmla="*/ 188992 h 1161397"/>
              <a:gd name="connsiteX62" fmla="*/ 3843715 w 6884912"/>
              <a:gd name="connsiteY62" fmla="*/ 188752 h 1161397"/>
              <a:gd name="connsiteX63" fmla="*/ 3842609 w 6884912"/>
              <a:gd name="connsiteY63" fmla="*/ 197386 h 1161397"/>
              <a:gd name="connsiteX64" fmla="*/ 3853961 w 6884912"/>
              <a:gd name="connsiteY64" fmla="*/ 213380 h 1161397"/>
              <a:gd name="connsiteX65" fmla="*/ 3907640 w 6884912"/>
              <a:gd name="connsiteY65" fmla="*/ 207568 h 1161397"/>
              <a:gd name="connsiteX66" fmla="*/ 3910449 w 6884912"/>
              <a:gd name="connsiteY66" fmla="*/ 197808 h 1161397"/>
              <a:gd name="connsiteX67" fmla="*/ 3917197 w 6884912"/>
              <a:gd name="connsiteY67" fmla="*/ 196121 h 1161397"/>
              <a:gd name="connsiteX68" fmla="*/ 3922400 w 6884912"/>
              <a:gd name="connsiteY68" fmla="*/ 205056 h 1161397"/>
              <a:gd name="connsiteX69" fmla="*/ 4013061 w 6884912"/>
              <a:gd name="connsiteY69" fmla="*/ 224874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289361 w 6884912"/>
              <a:gd name="connsiteY72" fmla="*/ 196642 h 1161397"/>
              <a:gd name="connsiteX73" fmla="*/ 4498913 w 6884912"/>
              <a:gd name="connsiteY73" fmla="*/ 118915 h 1161397"/>
              <a:gd name="connsiteX74" fmla="*/ 4617330 w 6884912"/>
              <a:gd name="connsiteY74" fmla="*/ 111163 h 1161397"/>
              <a:gd name="connsiteX75" fmla="*/ 4659778 w 6884912"/>
              <a:gd name="connsiteY75" fmla="*/ 118219 h 1161397"/>
              <a:gd name="connsiteX76" fmla="*/ 4730870 w 6884912"/>
              <a:gd name="connsiteY76" fmla="*/ 129432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375773 w 6884912"/>
              <a:gd name="connsiteY83" fmla="*/ 199913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141123 w 6884912"/>
              <a:gd name="connsiteY92" fmla="*/ 159923 h 1161397"/>
              <a:gd name="connsiteX93" fmla="*/ 6290640 w 6884912"/>
              <a:gd name="connsiteY93" fmla="*/ 167441 h 1161397"/>
              <a:gd name="connsiteX94" fmla="*/ 6322806 w 6884912"/>
              <a:gd name="connsiteY94" fmla="*/ 213293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78135 w 6884912"/>
              <a:gd name="connsiteY16" fmla="*/ 698631 h 1161397"/>
              <a:gd name="connsiteX17" fmla="*/ 1178301 w 6884912"/>
              <a:gd name="connsiteY17" fmla="*/ 698094 h 1161397"/>
              <a:gd name="connsiteX18" fmla="*/ 1242716 w 6884912"/>
              <a:gd name="connsiteY18" fmla="*/ 698052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40054 w 6884912"/>
              <a:gd name="connsiteY22" fmla="*/ 614022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26340 w 6884912"/>
              <a:gd name="connsiteY31" fmla="*/ 638496 h 1161397"/>
              <a:gd name="connsiteX32" fmla="*/ 1731986 w 6884912"/>
              <a:gd name="connsiteY32" fmla="*/ 589682 h 1161397"/>
              <a:gd name="connsiteX33" fmla="*/ 1927935 w 6884912"/>
              <a:gd name="connsiteY33" fmla="*/ 628540 h 1161397"/>
              <a:gd name="connsiteX34" fmla="*/ 2039075 w 6884912"/>
              <a:gd name="connsiteY34" fmla="*/ 599964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561265 w 6884912"/>
              <a:gd name="connsiteY43" fmla="*/ 450623 h 1161397"/>
              <a:gd name="connsiteX44" fmla="*/ 2594349 w 6884912"/>
              <a:gd name="connsiteY44" fmla="*/ 443884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830398 w 6884912"/>
              <a:gd name="connsiteY59" fmla="*/ 188383 h 1161397"/>
              <a:gd name="connsiteX60" fmla="*/ 3834360 w 6884912"/>
              <a:gd name="connsiteY60" fmla="*/ 188992 h 1161397"/>
              <a:gd name="connsiteX61" fmla="*/ 3843715 w 6884912"/>
              <a:gd name="connsiteY61" fmla="*/ 188752 h 1161397"/>
              <a:gd name="connsiteX62" fmla="*/ 3842609 w 6884912"/>
              <a:gd name="connsiteY62" fmla="*/ 197386 h 1161397"/>
              <a:gd name="connsiteX63" fmla="*/ 3853961 w 6884912"/>
              <a:gd name="connsiteY63" fmla="*/ 213380 h 1161397"/>
              <a:gd name="connsiteX64" fmla="*/ 3907640 w 6884912"/>
              <a:gd name="connsiteY64" fmla="*/ 207568 h 1161397"/>
              <a:gd name="connsiteX65" fmla="*/ 3910449 w 6884912"/>
              <a:gd name="connsiteY65" fmla="*/ 197808 h 1161397"/>
              <a:gd name="connsiteX66" fmla="*/ 3917197 w 6884912"/>
              <a:gd name="connsiteY66" fmla="*/ 196121 h 1161397"/>
              <a:gd name="connsiteX67" fmla="*/ 3922400 w 6884912"/>
              <a:gd name="connsiteY67" fmla="*/ 205056 h 1161397"/>
              <a:gd name="connsiteX68" fmla="*/ 4013061 w 6884912"/>
              <a:gd name="connsiteY68" fmla="*/ 224874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289361 w 6884912"/>
              <a:gd name="connsiteY71" fmla="*/ 196642 h 1161397"/>
              <a:gd name="connsiteX72" fmla="*/ 4498913 w 6884912"/>
              <a:gd name="connsiteY72" fmla="*/ 118915 h 1161397"/>
              <a:gd name="connsiteX73" fmla="*/ 4617330 w 6884912"/>
              <a:gd name="connsiteY73" fmla="*/ 111163 h 1161397"/>
              <a:gd name="connsiteX74" fmla="*/ 4659778 w 6884912"/>
              <a:gd name="connsiteY74" fmla="*/ 118219 h 1161397"/>
              <a:gd name="connsiteX75" fmla="*/ 4730870 w 6884912"/>
              <a:gd name="connsiteY75" fmla="*/ 129432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375773 w 6884912"/>
              <a:gd name="connsiteY82" fmla="*/ 199913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141123 w 6884912"/>
              <a:gd name="connsiteY91" fmla="*/ 159923 h 1161397"/>
              <a:gd name="connsiteX92" fmla="*/ 6290640 w 6884912"/>
              <a:gd name="connsiteY92" fmla="*/ 167441 h 1161397"/>
              <a:gd name="connsiteX93" fmla="*/ 6322806 w 6884912"/>
              <a:gd name="connsiteY93" fmla="*/ 213293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178301 w 6884912"/>
              <a:gd name="connsiteY16" fmla="*/ 698094 h 1161397"/>
              <a:gd name="connsiteX17" fmla="*/ 1242716 w 6884912"/>
              <a:gd name="connsiteY17" fmla="*/ 698052 h 1161397"/>
              <a:gd name="connsiteX18" fmla="*/ 1299977 w 6884912"/>
              <a:gd name="connsiteY18" fmla="*/ 639196 h 1161397"/>
              <a:gd name="connsiteX19" fmla="*/ 1326190 w 6884912"/>
              <a:gd name="connsiteY19" fmla="*/ 625955 h 1161397"/>
              <a:gd name="connsiteX20" fmla="*/ 1339600 w 6884912"/>
              <a:gd name="connsiteY20" fmla="*/ 616295 h 1161397"/>
              <a:gd name="connsiteX21" fmla="*/ 1340054 w 6884912"/>
              <a:gd name="connsiteY21" fmla="*/ 614022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26340 w 6884912"/>
              <a:gd name="connsiteY30" fmla="*/ 638496 h 1161397"/>
              <a:gd name="connsiteX31" fmla="*/ 1731986 w 6884912"/>
              <a:gd name="connsiteY31" fmla="*/ 589682 h 1161397"/>
              <a:gd name="connsiteX32" fmla="*/ 1927935 w 6884912"/>
              <a:gd name="connsiteY32" fmla="*/ 628540 h 1161397"/>
              <a:gd name="connsiteX33" fmla="*/ 2039075 w 6884912"/>
              <a:gd name="connsiteY33" fmla="*/ 599964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561265 w 6884912"/>
              <a:gd name="connsiteY42" fmla="*/ 450623 h 1161397"/>
              <a:gd name="connsiteX43" fmla="*/ 2594349 w 6884912"/>
              <a:gd name="connsiteY43" fmla="*/ 443884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830398 w 6884912"/>
              <a:gd name="connsiteY58" fmla="*/ 188383 h 1161397"/>
              <a:gd name="connsiteX59" fmla="*/ 3834360 w 6884912"/>
              <a:gd name="connsiteY59" fmla="*/ 188992 h 1161397"/>
              <a:gd name="connsiteX60" fmla="*/ 3843715 w 6884912"/>
              <a:gd name="connsiteY60" fmla="*/ 188752 h 1161397"/>
              <a:gd name="connsiteX61" fmla="*/ 3842609 w 6884912"/>
              <a:gd name="connsiteY61" fmla="*/ 197386 h 1161397"/>
              <a:gd name="connsiteX62" fmla="*/ 3853961 w 6884912"/>
              <a:gd name="connsiteY62" fmla="*/ 213380 h 1161397"/>
              <a:gd name="connsiteX63" fmla="*/ 3907640 w 6884912"/>
              <a:gd name="connsiteY63" fmla="*/ 207568 h 1161397"/>
              <a:gd name="connsiteX64" fmla="*/ 3910449 w 6884912"/>
              <a:gd name="connsiteY64" fmla="*/ 197808 h 1161397"/>
              <a:gd name="connsiteX65" fmla="*/ 3917197 w 6884912"/>
              <a:gd name="connsiteY65" fmla="*/ 196121 h 1161397"/>
              <a:gd name="connsiteX66" fmla="*/ 3922400 w 6884912"/>
              <a:gd name="connsiteY66" fmla="*/ 205056 h 1161397"/>
              <a:gd name="connsiteX67" fmla="*/ 4013061 w 6884912"/>
              <a:gd name="connsiteY67" fmla="*/ 224874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289361 w 6884912"/>
              <a:gd name="connsiteY70" fmla="*/ 196642 h 1161397"/>
              <a:gd name="connsiteX71" fmla="*/ 4498913 w 6884912"/>
              <a:gd name="connsiteY71" fmla="*/ 118915 h 1161397"/>
              <a:gd name="connsiteX72" fmla="*/ 4617330 w 6884912"/>
              <a:gd name="connsiteY72" fmla="*/ 111163 h 1161397"/>
              <a:gd name="connsiteX73" fmla="*/ 4659778 w 6884912"/>
              <a:gd name="connsiteY73" fmla="*/ 118219 h 1161397"/>
              <a:gd name="connsiteX74" fmla="*/ 4730870 w 6884912"/>
              <a:gd name="connsiteY74" fmla="*/ 129432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375773 w 6884912"/>
              <a:gd name="connsiteY81" fmla="*/ 199913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5960732 w 6884912"/>
              <a:gd name="connsiteY88" fmla="*/ 220708 h 1161397"/>
              <a:gd name="connsiteX89" fmla="*/ 6029542 w 6884912"/>
              <a:gd name="connsiteY89" fmla="*/ 210339 h 1161397"/>
              <a:gd name="connsiteX90" fmla="*/ 6141123 w 6884912"/>
              <a:gd name="connsiteY90" fmla="*/ 159923 h 1161397"/>
              <a:gd name="connsiteX91" fmla="*/ 6290640 w 6884912"/>
              <a:gd name="connsiteY91" fmla="*/ 167441 h 1161397"/>
              <a:gd name="connsiteX92" fmla="*/ 6322806 w 6884912"/>
              <a:gd name="connsiteY92" fmla="*/ 213293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78135 w 6884912"/>
              <a:gd name="connsiteY15" fmla="*/ 698631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11320 h 1161397"/>
              <a:gd name="connsiteX5" fmla="*/ 213420 w 6884912"/>
              <a:gd name="connsiteY5" fmla="*/ 1056868 h 1161397"/>
              <a:gd name="connsiteX6" fmla="*/ 454970 w 6884912"/>
              <a:gd name="connsiteY6" fmla="*/ 1023343 h 1161397"/>
              <a:gd name="connsiteX7" fmla="*/ 548162 w 6884912"/>
              <a:gd name="connsiteY7" fmla="*/ 984908 h 1161397"/>
              <a:gd name="connsiteX8" fmla="*/ 651408 w 6884912"/>
              <a:gd name="connsiteY8" fmla="*/ 984938 h 1161397"/>
              <a:gd name="connsiteX9" fmla="*/ 723108 w 6884912"/>
              <a:gd name="connsiteY9" fmla="*/ 941904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7166 w 6884912"/>
              <a:gd name="connsiteY14" fmla="*/ 744338 h 1161397"/>
              <a:gd name="connsiteX15" fmla="*/ 1207847 w 6884912"/>
              <a:gd name="connsiteY15" fmla="*/ 689087 h 1161397"/>
              <a:gd name="connsiteX16" fmla="*/ 1242716 w 6884912"/>
              <a:gd name="connsiteY16" fmla="*/ 698052 h 1161397"/>
              <a:gd name="connsiteX17" fmla="*/ 1299977 w 6884912"/>
              <a:gd name="connsiteY17" fmla="*/ 639196 h 1161397"/>
              <a:gd name="connsiteX18" fmla="*/ 1326190 w 6884912"/>
              <a:gd name="connsiteY18" fmla="*/ 625955 h 1161397"/>
              <a:gd name="connsiteX19" fmla="*/ 1339600 w 6884912"/>
              <a:gd name="connsiteY19" fmla="*/ 616295 h 1161397"/>
              <a:gd name="connsiteX20" fmla="*/ 1340054 w 6884912"/>
              <a:gd name="connsiteY20" fmla="*/ 614022 h 1161397"/>
              <a:gd name="connsiteX21" fmla="*/ 1391606 w 6884912"/>
              <a:gd name="connsiteY21" fmla="*/ 615229 h 1161397"/>
              <a:gd name="connsiteX22" fmla="*/ 1397565 w 6884912"/>
              <a:gd name="connsiteY22" fmla="*/ 611490 h 1161397"/>
              <a:gd name="connsiteX23" fmla="*/ 1432302 w 6884912"/>
              <a:gd name="connsiteY23" fmla="*/ 617267 h 1161397"/>
              <a:gd name="connsiteX24" fmla="*/ 1449644 w 6884912"/>
              <a:gd name="connsiteY24" fmla="*/ 617591 h 1161397"/>
              <a:gd name="connsiteX25" fmla="*/ 1455793 w 6884912"/>
              <a:gd name="connsiteY25" fmla="*/ 623174 h 1161397"/>
              <a:gd name="connsiteX26" fmla="*/ 1480758 w 6884912"/>
              <a:gd name="connsiteY26" fmla="*/ 620863 h 1161397"/>
              <a:gd name="connsiteX27" fmla="*/ 1483154 w 6884912"/>
              <a:gd name="connsiteY27" fmla="*/ 618527 h 1161397"/>
              <a:gd name="connsiteX28" fmla="*/ 1505495 w 6884912"/>
              <a:gd name="connsiteY28" fmla="*/ 624325 h 1161397"/>
              <a:gd name="connsiteX29" fmla="*/ 1526340 w 6884912"/>
              <a:gd name="connsiteY29" fmla="*/ 638496 h 1161397"/>
              <a:gd name="connsiteX30" fmla="*/ 1731986 w 6884912"/>
              <a:gd name="connsiteY30" fmla="*/ 589682 h 1161397"/>
              <a:gd name="connsiteX31" fmla="*/ 1927935 w 6884912"/>
              <a:gd name="connsiteY31" fmla="*/ 628540 h 1161397"/>
              <a:gd name="connsiteX32" fmla="*/ 2039075 w 6884912"/>
              <a:gd name="connsiteY32" fmla="*/ 599964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561265 w 6884912"/>
              <a:gd name="connsiteY41" fmla="*/ 450623 h 1161397"/>
              <a:gd name="connsiteX42" fmla="*/ 2594349 w 6884912"/>
              <a:gd name="connsiteY42" fmla="*/ 443884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830398 w 6884912"/>
              <a:gd name="connsiteY57" fmla="*/ 188383 h 1161397"/>
              <a:gd name="connsiteX58" fmla="*/ 3834360 w 6884912"/>
              <a:gd name="connsiteY58" fmla="*/ 188992 h 1161397"/>
              <a:gd name="connsiteX59" fmla="*/ 3843715 w 6884912"/>
              <a:gd name="connsiteY59" fmla="*/ 188752 h 1161397"/>
              <a:gd name="connsiteX60" fmla="*/ 3842609 w 6884912"/>
              <a:gd name="connsiteY60" fmla="*/ 197386 h 1161397"/>
              <a:gd name="connsiteX61" fmla="*/ 3853961 w 6884912"/>
              <a:gd name="connsiteY61" fmla="*/ 213380 h 1161397"/>
              <a:gd name="connsiteX62" fmla="*/ 3907640 w 6884912"/>
              <a:gd name="connsiteY62" fmla="*/ 207568 h 1161397"/>
              <a:gd name="connsiteX63" fmla="*/ 3910449 w 6884912"/>
              <a:gd name="connsiteY63" fmla="*/ 197808 h 1161397"/>
              <a:gd name="connsiteX64" fmla="*/ 3917197 w 6884912"/>
              <a:gd name="connsiteY64" fmla="*/ 196121 h 1161397"/>
              <a:gd name="connsiteX65" fmla="*/ 3922400 w 6884912"/>
              <a:gd name="connsiteY65" fmla="*/ 205056 h 1161397"/>
              <a:gd name="connsiteX66" fmla="*/ 4013061 w 6884912"/>
              <a:gd name="connsiteY66" fmla="*/ 224874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289361 w 6884912"/>
              <a:gd name="connsiteY69" fmla="*/ 196642 h 1161397"/>
              <a:gd name="connsiteX70" fmla="*/ 4498913 w 6884912"/>
              <a:gd name="connsiteY70" fmla="*/ 118915 h 1161397"/>
              <a:gd name="connsiteX71" fmla="*/ 4617330 w 6884912"/>
              <a:gd name="connsiteY71" fmla="*/ 111163 h 1161397"/>
              <a:gd name="connsiteX72" fmla="*/ 4659778 w 6884912"/>
              <a:gd name="connsiteY72" fmla="*/ 118219 h 1161397"/>
              <a:gd name="connsiteX73" fmla="*/ 4730870 w 6884912"/>
              <a:gd name="connsiteY73" fmla="*/ 129432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375773 w 6884912"/>
              <a:gd name="connsiteY80" fmla="*/ 199913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5960732 w 6884912"/>
              <a:gd name="connsiteY87" fmla="*/ 220708 h 1161397"/>
              <a:gd name="connsiteX88" fmla="*/ 6029542 w 6884912"/>
              <a:gd name="connsiteY88" fmla="*/ 210339 h 1161397"/>
              <a:gd name="connsiteX89" fmla="*/ 6141123 w 6884912"/>
              <a:gd name="connsiteY89" fmla="*/ 159923 h 1161397"/>
              <a:gd name="connsiteX90" fmla="*/ 6290640 w 6884912"/>
              <a:gd name="connsiteY90" fmla="*/ 167441 h 1161397"/>
              <a:gd name="connsiteX91" fmla="*/ 6322806 w 6884912"/>
              <a:gd name="connsiteY91" fmla="*/ 213293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088181"/>
                  <a:pt x="115388" y="1111320"/>
                </a:cubicBezTo>
                <a:cubicBezTo>
                  <a:pt x="146435" y="1096221"/>
                  <a:pt x="156823" y="1079485"/>
                  <a:pt x="213420" y="1056868"/>
                </a:cubicBezTo>
                <a:cubicBezTo>
                  <a:pt x="288217" y="1040787"/>
                  <a:pt x="383333" y="1044881"/>
                  <a:pt x="454970" y="1023343"/>
                </a:cubicBezTo>
                <a:cubicBezTo>
                  <a:pt x="440966" y="999969"/>
                  <a:pt x="571419" y="1006841"/>
                  <a:pt x="548162" y="984908"/>
                </a:cubicBezTo>
                <a:cubicBezTo>
                  <a:pt x="561321" y="956563"/>
                  <a:pt x="637415" y="1010272"/>
                  <a:pt x="651408" y="984938"/>
                </a:cubicBezTo>
                <a:cubicBezTo>
                  <a:pt x="671652" y="980952"/>
                  <a:pt x="698726" y="950833"/>
                  <a:pt x="723108" y="941904"/>
                </a:cubicBezTo>
                <a:cubicBezTo>
                  <a:pt x="760262" y="946949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6251" y="768649"/>
                  <a:pt x="1137166" y="744338"/>
                </a:cubicBezTo>
                <a:lnTo>
                  <a:pt x="1207847" y="689087"/>
                </a:lnTo>
                <a:cubicBezTo>
                  <a:pt x="1226429" y="687736"/>
                  <a:pt x="1222409" y="707958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39751" y="615537"/>
                  <a:pt x="1339903" y="614780"/>
                  <a:pt x="1340054" y="614022"/>
                </a:cubicBez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61730" y="317407"/>
                  <a:pt x="3186369" y="312875"/>
                  <a:pt x="3222191" y="307887"/>
                </a:cubicBezTo>
                <a:cubicBezTo>
                  <a:pt x="3223593" y="304249"/>
                  <a:pt x="3179978" y="296995"/>
                  <a:pt x="3227953" y="297650"/>
                </a:cubicBezTo>
                <a:cubicBezTo>
                  <a:pt x="3275928" y="298306"/>
                  <a:pt x="3443572" y="313020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62781" y="222856"/>
                  <a:pt x="4184760" y="196847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61586" y="136690"/>
                  <a:pt x="4823142" y="161592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7769" y="214252"/>
                  <a:pt x="6349573" y="188998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52" name="cloth parachu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3" y="-9593"/>
            <a:ext cx="3572359" cy="5201240"/>
          </a:xfrm>
          <a:prstGeom prst="rect">
            <a:avLst/>
          </a:prstGeom>
        </p:spPr>
      </p:pic>
      <p:sp>
        <p:nvSpPr>
          <p:cNvPr id="1048613" name="Content Placeholder 4"/>
          <p:cNvSpPr>
            <a:spLocks noGrp="1"/>
          </p:cNvSpPr>
          <p:nvPr>
            <p:ph idx="1"/>
          </p:nvPr>
        </p:nvSpPr>
        <p:spPr>
          <a:xfrm>
            <a:off x="4036218" y="1645575"/>
            <a:ext cx="4362272" cy="2931441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FF0000"/>
                </a:solidFill>
                <a:cs typeface="Calibri"/>
              </a:rPr>
              <a:t>PARACHUTE TESTING</a:t>
            </a:r>
            <a:endParaRPr lang="en-US" sz="2400" dirty="0">
              <a:solidFill>
                <a:srgbClr val="FF0000"/>
              </a:solidFill>
              <a:cs typeface="Calibri"/>
            </a:endParaRPr>
          </a:p>
          <a:p>
            <a:pPr algn="ctr"/>
            <a:r>
              <a:rPr lang="en-US" sz="2000" dirty="0">
                <a:cs typeface="Calibri"/>
              </a:rPr>
              <a:t>CLOTH PARACHUTE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97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09715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971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971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14" name="Rectangle 7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15" name="Content Placeholder 4"/>
          <p:cNvSpPr>
            <a:spLocks noGrp="1"/>
          </p:cNvSpPr>
          <p:nvPr>
            <p:ph idx="1"/>
          </p:nvPr>
        </p:nvSpPr>
        <p:spPr>
          <a:xfrm>
            <a:off x="4643181" y="1223405"/>
            <a:ext cx="3869869" cy="1256179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FF0000"/>
                </a:solidFill>
                <a:cs typeface="Calibri"/>
              </a:rPr>
              <a:t>PARACHUTE TESTING</a:t>
            </a:r>
          </a:p>
          <a:p>
            <a:pPr algn="ctr"/>
            <a:r>
              <a:rPr lang="en-US" sz="2000" dirty="0">
                <a:cs typeface="Calibri"/>
              </a:rPr>
              <a:t>NYLON PARACHUTE</a:t>
            </a:r>
          </a:p>
        </p:txBody>
      </p:sp>
      <p:pic>
        <p:nvPicPr>
          <p:cNvPr id="2097153" name="nylon parachu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9" y="13880"/>
            <a:ext cx="3560226" cy="51350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97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09715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971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97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Google Shape;94;p19"/>
          <p:cNvSpPr txBox="1"/>
          <p:nvPr/>
        </p:nvSpPr>
        <p:spPr>
          <a:xfrm>
            <a:off x="4576752" y="1507996"/>
            <a:ext cx="329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9900FF"/>
                </a:solidFill>
              </a:rPr>
              <a:t>FIN FABRICATION</a:t>
            </a:r>
            <a:endParaRPr sz="2200" b="1">
              <a:solidFill>
                <a:srgbClr val="9900FF"/>
              </a:solidFill>
            </a:endParaRPr>
          </a:p>
        </p:txBody>
      </p:sp>
      <p:sp>
        <p:nvSpPr>
          <p:cNvPr id="1048617" name="Google Shape;95;p19"/>
          <p:cNvSpPr txBox="1"/>
          <p:nvPr/>
        </p:nvSpPr>
        <p:spPr>
          <a:xfrm>
            <a:off x="3525252" y="2031196"/>
            <a:ext cx="53931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" sz="1600" dirty="0"/>
              <a:t>Prepared a fin template.</a:t>
            </a:r>
            <a:endParaRPr lang="en-US" sz="1600" dirty="0"/>
          </a:p>
          <a:p>
            <a:pPr marL="285750" indent="-285750">
              <a:buFont typeface="Wingdings"/>
              <a:buChar char="Ø"/>
            </a:pPr>
            <a:r>
              <a:rPr lang="en" sz="1600" dirty="0" err="1"/>
              <a:t>Preped</a:t>
            </a:r>
            <a:r>
              <a:rPr lang="en" sz="1600" dirty="0"/>
              <a:t> a fin prototype from a c</a:t>
            </a:r>
            <a:r>
              <a:rPr lang="en-US" sz="1600" dirty="0"/>
              <a:t>ard board </a:t>
            </a:r>
            <a:r>
              <a:rPr lang="en" sz="1600" dirty="0"/>
              <a:t>Prepared the final fins from the carbon fiber</a:t>
            </a:r>
            <a:endParaRPr lang="zh-CN" altLang="en-US"/>
          </a:p>
        </p:txBody>
      </p:sp>
      <p:sp>
        <p:nvSpPr>
          <p:cNvPr id="1048618" name="Google Shape;9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lang="en"/>
          </a:p>
        </p:txBody>
      </p:sp>
      <p:pic>
        <p:nvPicPr>
          <p:cNvPr id="2097154" name="Picture 2" descr="A picture containing cutting, indoor, board  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70" y="-3234"/>
            <a:ext cx="3152583" cy="514996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21" name="Rectangle 5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622" name="Content Placeholder 4"/>
          <p:cNvSpPr>
            <a:spLocks noGrp="1"/>
          </p:cNvSpPr>
          <p:nvPr>
            <p:ph idx="1"/>
          </p:nvPr>
        </p:nvSpPr>
        <p:spPr>
          <a:xfrm>
            <a:off x="4390784" y="1286215"/>
            <a:ext cx="4501582" cy="2796775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FF0000"/>
                </a:solidFill>
                <a:cs typeface="Calibri"/>
              </a:rPr>
              <a:t>FIN TEMPLATE</a:t>
            </a:r>
            <a:endParaRPr lang="en-US" sz="2400" dirty="0">
              <a:solidFill>
                <a:srgbClr val="FF0000"/>
              </a:solidFill>
              <a:ea typeface="Calibri" panose="020F0502020204030204"/>
              <a:cs typeface="Calibri"/>
            </a:endParaRPr>
          </a:p>
          <a:p>
            <a:pPr algn="ctr"/>
            <a:r>
              <a:rPr lang="en-US" sz="2000" dirty="0">
                <a:cs typeface="Calibri"/>
              </a:rPr>
              <a:t>Templates were cut from carton boxes</a:t>
            </a:r>
            <a:endParaRPr lang="en-US" sz="2000" dirty="0">
              <a:ea typeface="Calibri"/>
              <a:cs typeface="Calibri"/>
            </a:endParaRPr>
          </a:p>
          <a:p>
            <a:pPr algn="ctr"/>
            <a:r>
              <a:rPr lang="en-US" sz="2000" dirty="0">
                <a:cs typeface="Calibri"/>
              </a:rPr>
              <a:t>Wind tunnel test (currently unable to perform , technician unavailable)</a:t>
            </a:r>
          </a:p>
          <a:p>
            <a:pPr algn="ctr"/>
            <a:r>
              <a:rPr lang="en-US" sz="2000" dirty="0">
                <a:ea typeface="Calibri" panose="020F0502020204030204"/>
                <a:cs typeface="Calibri"/>
              </a:rPr>
              <a:t>Opted to perform CFD instead</a:t>
            </a:r>
          </a:p>
        </p:txBody>
      </p:sp>
      <p:pic>
        <p:nvPicPr>
          <p:cNvPr id="209715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1" y="39898"/>
            <a:ext cx="3249629" cy="51068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23" name="Rectangle 5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56" name="carbon fibre cutt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0" y="-2646"/>
            <a:ext cx="3535348" cy="5140807"/>
          </a:xfrm>
          <a:prstGeom prst="rect">
            <a:avLst/>
          </a:prstGeom>
        </p:spPr>
      </p:pic>
      <p:sp>
        <p:nvSpPr>
          <p:cNvPr id="1048624" name="Content Placeholder 4"/>
          <p:cNvSpPr>
            <a:spLocks noGrp="1"/>
          </p:cNvSpPr>
          <p:nvPr>
            <p:ph idx="1"/>
          </p:nvPr>
        </p:nvSpPr>
        <p:spPr>
          <a:xfrm>
            <a:off x="5661556" y="1091970"/>
            <a:ext cx="3480041" cy="2588324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FF0000"/>
                </a:solidFill>
                <a:cs typeface="Calibri"/>
              </a:rPr>
              <a:t>FIN FABRICATION</a:t>
            </a:r>
            <a:endParaRPr lang="en-US" sz="2400" dirty="0">
              <a:solidFill>
                <a:srgbClr val="FF0000"/>
              </a:solidFill>
              <a:ea typeface="Calibri"/>
              <a:cs typeface="Calibri" panose="020F0502020204030204"/>
            </a:endParaRPr>
          </a:p>
          <a:p>
            <a:pPr algn="ctr"/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</a:rPr>
              <a:t>Cutting of the carbon fiber plate using the bench saw (Safety measures were observed) </a:t>
            </a:r>
          </a:p>
        </p:txBody>
      </p:sp>
      <p:pic>
        <p:nvPicPr>
          <p:cNvPr id="2097157" name="Picture 2" descr="A picture containing text, stationary, envelope  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859" y="298690"/>
            <a:ext cx="2279159" cy="48588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97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09715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97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97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5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8625" name="Rectangle 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7158" name="Picture 3" descr="A picture containing text, wooden, wood  Description automatically generated"/>
          <p:cNvPicPr>
            <a:picLocks noChangeAspect="1"/>
          </p:cNvPicPr>
          <p:nvPr/>
        </p:nvPicPr>
        <p:blipFill rotWithShape="1">
          <a:blip r:embed="rId2"/>
          <a:srcRect t="19385" r="2" b="3400"/>
          <a:stretch>
            <a:fillRect/>
          </a:stretch>
        </p:blipFill>
        <p:spPr>
          <a:xfrm>
            <a:off x="20" y="10"/>
            <a:ext cx="3147352" cy="5143490"/>
          </a:xfrm>
          <a:prstGeom prst="rect">
            <a:avLst/>
          </a:prstGeom>
          <a:effectLst/>
        </p:spPr>
      </p:pic>
      <p:sp>
        <p:nvSpPr>
          <p:cNvPr id="1048626" name="Content Placeholder 4"/>
          <p:cNvSpPr>
            <a:spLocks noGrp="1"/>
          </p:cNvSpPr>
          <p:nvPr>
            <p:ph idx="1"/>
          </p:nvPr>
        </p:nvSpPr>
        <p:spPr>
          <a:xfrm>
            <a:off x="3415300" y="1807372"/>
            <a:ext cx="5098904" cy="2778913"/>
          </a:xfrm>
        </p:spPr>
        <p:txBody>
          <a:bodyPr vert="horz" lIns="68580" tIns="34290" rIns="68580" bIns="34290" rtlCol="0" anchor="t">
            <a:normAutofit/>
          </a:bodyPr>
          <a:lstStyle/>
          <a:p>
            <a:pPr marL="0" indent="0" algn="ctr">
              <a:buNone/>
            </a:pPr>
            <a:endParaRPr lang="en-US" sz="2000" dirty="0">
              <a:ea typeface="Calibri"/>
              <a:cs typeface="Calibri"/>
            </a:endParaRPr>
          </a:p>
          <a:p>
            <a:pPr algn="ctr"/>
            <a:r>
              <a:rPr lang="en-US" sz="2000" dirty="0">
                <a:cs typeface="Calibri"/>
              </a:rPr>
              <a:t>Final fin shape (trapezoidal shape, obtained from simulation on open rocket)</a:t>
            </a:r>
            <a:endParaRPr lang="en-US" sz="2000" dirty="0">
              <a:ea typeface="Calibri"/>
              <a:cs typeface="Calibri"/>
            </a:endParaRPr>
          </a:p>
          <a:p>
            <a:pPr algn="ctr"/>
            <a:endParaRPr lang="en-US" sz="20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195</Words>
  <Application>Microsoft Office PowerPoint</Application>
  <PresentationFormat>On-screen Show (16:9)</PresentationFormat>
  <Paragraphs>48</Paragraphs>
  <Slides>13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Verdana</vt:lpstr>
      <vt:lpstr>Wingdings</vt:lpstr>
      <vt:lpstr>Simple Light</vt:lpstr>
      <vt:lpstr>office theme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WEEK’S OBJECTIVES</vt:lpstr>
      <vt:lpstr>Q/A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 9T</dc:creator>
  <cp:lastModifiedBy>kasporave</cp:lastModifiedBy>
  <cp:revision>1</cp:revision>
  <dcterms:created xsi:type="dcterms:W3CDTF">2023-06-02T05:48:55Z</dcterms:created>
  <dcterms:modified xsi:type="dcterms:W3CDTF">2023-06-05T07:00:49Z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c608577761a34ceb99c732aa8cbdf976</vt:lpwstr>
  </property>
</Properties>
</file>